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314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9144000" cy="5143500" type="screen16x9"/>
  <p:notesSz cx="6858000" cy="9144000"/>
  <p:embeddedFontLst>
    <p:embeddedFont>
      <p:font typeface="Lora" pitchFamily="2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831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29424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f874e4e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f874e4e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760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f1a0365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9f1a0365d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44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b61348d2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b61348d2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905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fb61348d2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fb61348d2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38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f1a0365d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f1a0365d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689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f874e4e8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f874e4e8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75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e9e04604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e9e04604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1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f874e4e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f874e4e8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40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f874e4e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f874e4e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f874e4e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f874e4e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5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9f874e4e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9f874e4e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76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f874e4e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f874e4e8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5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f1a0365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f1a0365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13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f874e4e8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f874e4e8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39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953073" y="2194754"/>
            <a:ext cx="7022588" cy="792162"/>
          </a:xfrm>
        </p:spPr>
        <p:txBody>
          <a:bodyPr>
            <a:noAutofit/>
          </a:bodyPr>
          <a:lstStyle/>
          <a:p>
            <a:pPr lvl="0"/>
            <a:r>
              <a:rPr lang="kk-KZ" sz="1600" b="1" dirty="0">
                <a:solidFill>
                  <a:srgbClr val="FF0000"/>
                </a:solidFill>
              </a:rPr>
              <a:t>Карбон қышқылдары: карбоксил тобының  құрылысы, физикалық-химиялық қасиеттері. Карбон қышқылдарының туындылары: қышқыл галогенидтері</a:t>
            </a:r>
            <a:r>
              <a:rPr lang="en-US" sz="1600" b="1" dirty="0">
                <a:solidFill>
                  <a:srgbClr val="FF0000"/>
                </a:solidFill>
              </a:rPr>
              <a:t>,</a:t>
            </a:r>
            <a:r>
              <a:rPr lang="kk-KZ" sz="1600" b="1" dirty="0">
                <a:solidFill>
                  <a:srgbClr val="FF0000"/>
                </a:solidFill>
              </a:rPr>
              <a:t> күрделі эфирлер, қышқылдық амидтер.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944" y="3230937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2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1" y="104279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6" y="137684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15595" y="1513436"/>
            <a:ext cx="129921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70" dirty="0">
                <a:latin typeface="Calibri" panose="020F0502020204030204" pitchFamily="34" charset="0"/>
              </a:rPr>
              <a:t>Д</a:t>
            </a:r>
            <a:r>
              <a:rPr lang="en-US" sz="2400" b="1" spc="-70" dirty="0">
                <a:latin typeface="Calibri" panose="020F0502020204030204" pitchFamily="34" charset="0"/>
              </a:rPr>
              <a:t>ə</a:t>
            </a:r>
            <a:r>
              <a:rPr lang="ru-RU" sz="2400" b="1" spc="-70" dirty="0" err="1">
                <a:latin typeface="Calibri" panose="020F0502020204030204" pitchFamily="34" charset="0"/>
              </a:rPr>
              <a:t>ріс</a:t>
            </a:r>
            <a:r>
              <a:rPr lang="ru-RU" sz="2400" b="1" spc="-45" dirty="0">
                <a:latin typeface="Calibri" panose="020F0502020204030204" pitchFamily="34" charset="0"/>
              </a:rPr>
              <a:t> </a:t>
            </a:r>
            <a:r>
              <a:rPr lang="en-US" sz="2400" b="1" spc="-45" dirty="0">
                <a:latin typeface="Calibri" panose="020F0502020204030204" pitchFamily="34" charset="0"/>
              </a:rPr>
              <a:t>9</a:t>
            </a:r>
            <a:endParaRPr lang="ru-RU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5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/>
        </p:nvSpPr>
        <p:spPr>
          <a:xfrm>
            <a:off x="363250" y="325230"/>
            <a:ext cx="6172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Амидтердің өкілдері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0D5486-022B-0CCC-19E3-D40569614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3B90DD-D5F9-C79F-FC8A-64C26083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487" y="863451"/>
            <a:ext cx="5054126" cy="22624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856117-33E0-0713-3921-D6B57DBD223E}"/>
              </a:ext>
            </a:extLst>
          </p:cNvPr>
          <p:cNvSpPr/>
          <p:nvPr/>
        </p:nvSpPr>
        <p:spPr>
          <a:xfrm>
            <a:off x="1359578" y="1483685"/>
            <a:ext cx="77457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0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формамид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9ECC6A-582C-DA2C-8B0C-AC833E3B84BD}"/>
              </a:ext>
            </a:extLst>
          </p:cNvPr>
          <p:cNvSpPr/>
          <p:nvPr/>
        </p:nvSpPr>
        <p:spPr>
          <a:xfrm>
            <a:off x="2835634" y="1483685"/>
            <a:ext cx="716863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ацетамид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1ECEA3-23F6-6E0B-CD7E-D7EAE73CD3CB}"/>
              </a:ext>
            </a:extLst>
          </p:cNvPr>
          <p:cNvSpPr/>
          <p:nvPr/>
        </p:nvSpPr>
        <p:spPr>
          <a:xfrm>
            <a:off x="4417936" y="1483685"/>
            <a:ext cx="729687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0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бензамид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40BEED-783E-A8A3-9C8A-6A7FF30B2636}"/>
              </a:ext>
            </a:extLst>
          </p:cNvPr>
          <p:cNvSpPr/>
          <p:nvPr/>
        </p:nvSpPr>
        <p:spPr>
          <a:xfrm>
            <a:off x="863779" y="3005630"/>
            <a:ext cx="2258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kk-KZ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метилпропан</a:t>
            </a:r>
            <a:r>
              <a:rPr lang="ru-RU" sz="1000" b="0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(пропан </a:t>
            </a:r>
            <a:r>
              <a:rPr lang="ru-RU" sz="10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қышқылының</a:t>
            </a:r>
            <a:r>
              <a:rPr lang="ru-RU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kk-KZ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метиламиді)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736BEC-2705-6B41-3048-CB00DDBE2F0B}"/>
              </a:ext>
            </a:extLst>
          </p:cNvPr>
          <p:cNvSpPr/>
          <p:nvPr/>
        </p:nvSpPr>
        <p:spPr>
          <a:xfrm>
            <a:off x="3765325" y="3005630"/>
            <a:ext cx="2332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kk-KZ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диметилбутан</a:t>
            </a:r>
            <a:r>
              <a:rPr lang="ru-RU" sz="1000" b="0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(май </a:t>
            </a:r>
            <a:r>
              <a:rPr lang="ru-RU" sz="10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қышқылының</a:t>
            </a:r>
            <a:r>
              <a:rPr lang="ru-RU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kk-KZ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k-KZ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</a:t>
            </a:r>
            <a:r>
              <a:rPr lang="kk-KZ" sz="100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метиламиді)</a:t>
            </a:r>
            <a:endParaRPr lang="ru-RU" sz="1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/>
        </p:nvSpPr>
        <p:spPr>
          <a:xfrm>
            <a:off x="952900" y="131025"/>
            <a:ext cx="4306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Амидтерді алу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2" name="Google Shape;402;p65"/>
          <p:cNvSpPr txBox="1"/>
          <p:nvPr/>
        </p:nvSpPr>
        <p:spPr>
          <a:xfrm>
            <a:off x="370950" y="581025"/>
            <a:ext cx="6605400" cy="66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Ацилгалогенидтерді аммиакпен, біріншілік және екіншілік аминдермен ацилдеу арқылы.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3" name="Google Shape;40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400" y="1490275"/>
            <a:ext cx="43815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844CE6-C435-43B7-B16E-94537C1B3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/>
        </p:nvSpPr>
        <p:spPr>
          <a:xfrm>
            <a:off x="361425" y="248950"/>
            <a:ext cx="7312500" cy="74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69999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Ангидридтерді аммиакпен, біріншілік және екіншілік аминдермен әрекеттестіру арқылы (көбінесе түрлі ацетамидтерді осы жолмен алады).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3C76D3-516B-2502-9C9D-D18EAF3BD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C6436-EC2B-6A41-310C-12196B5E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17" y="1181813"/>
            <a:ext cx="6254716" cy="2779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7"/>
          <p:cNvSpPr txBox="1"/>
          <p:nvPr/>
        </p:nvSpPr>
        <p:spPr>
          <a:xfrm>
            <a:off x="952900" y="131025"/>
            <a:ext cx="4306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Амидтерді алу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5" name="Google Shape;415;p67"/>
          <p:cNvSpPr txBox="1"/>
          <p:nvPr/>
        </p:nvSpPr>
        <p:spPr>
          <a:xfrm>
            <a:off x="370950" y="581025"/>
            <a:ext cx="6605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Күрделі эфирлерді аммиакпен, аминдермен әрекеттестіру арқылы: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6" name="Google Shape;416;p67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850" y="1332350"/>
            <a:ext cx="4398174" cy="23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4B5DC6-A423-2A0E-F133-BA7F9705AA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8"/>
          <p:cNvSpPr txBox="1"/>
          <p:nvPr/>
        </p:nvSpPr>
        <p:spPr>
          <a:xfrm>
            <a:off x="370950" y="163125"/>
            <a:ext cx="84021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Карбон қышқылдарды аммиакпен, аминдермен </a:t>
            </a: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әрекеттестіру арқылы</a:t>
            </a: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Нитрилдерді гидролиздеу арқылы: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2" name="Google Shape;422;p68"/>
          <p:cNvSpPr txBox="1"/>
          <p:nvPr/>
        </p:nvSpPr>
        <p:spPr>
          <a:xfrm>
            <a:off x="370950" y="2680550"/>
            <a:ext cx="6930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Кетендерге біріншілік және екіншілік аминдерді қосу арқылы: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3" name="Google Shape;42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56" y="1071525"/>
            <a:ext cx="3675468" cy="15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799" y="3223075"/>
            <a:ext cx="5407637" cy="113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1DF495-66EB-E255-2011-62DE8B3E8C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50" y="616350"/>
            <a:ext cx="5955500" cy="42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9"/>
          <p:cNvSpPr txBox="1"/>
          <p:nvPr/>
        </p:nvSpPr>
        <p:spPr>
          <a:xfrm>
            <a:off x="440750" y="166350"/>
            <a:ext cx="6172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Амидтердің химиялық қасиеттері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EE61BF-C9D7-0402-4B21-C9AAE8BD50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/>
        </p:nvSpPr>
        <p:spPr>
          <a:xfrm>
            <a:off x="229688" y="141550"/>
            <a:ext cx="693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98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ҚЫШҚЫЛДАРДЫҢ ТУЫНДЫЛАРЫ</a:t>
            </a:r>
            <a:endParaRPr sz="1600" b="1" dirty="0">
              <a:solidFill>
                <a:srgbClr val="98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3" name="Google Shape;343;p56"/>
          <p:cNvPicPr preferRelativeResize="0"/>
          <p:nvPr/>
        </p:nvPicPr>
        <p:blipFill rotWithShape="1">
          <a:blip r:embed="rId3">
            <a:alphaModFix/>
          </a:blip>
          <a:srcRect b="47454"/>
          <a:stretch/>
        </p:blipFill>
        <p:spPr>
          <a:xfrm>
            <a:off x="1096088" y="645250"/>
            <a:ext cx="5767376" cy="21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600" y="3040000"/>
            <a:ext cx="66103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509CA8-4139-E1BC-0D8B-A0C183519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/>
        </p:nvSpPr>
        <p:spPr>
          <a:xfrm>
            <a:off x="1000748" y="225025"/>
            <a:ext cx="5596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Галогенангидридтерді алу жолдары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608750" y="728725"/>
            <a:ext cx="693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AutoNum type="arabicParenR"/>
            </a:pP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қышқылдардына РСl</a:t>
            </a:r>
            <a:r>
              <a:rPr lang="ru" sz="105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PCl</a:t>
            </a:r>
            <a:r>
              <a:rPr lang="ru" sz="11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PBr</a:t>
            </a:r>
            <a:r>
              <a:rPr lang="ru" sz="11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</a:t>
            </a:r>
            <a:r>
              <a:rPr lang="ru" sz="11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ru" sz="11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әсер ету арқылы</a:t>
            </a:r>
            <a:endParaRPr b="1" dirty="0">
              <a:solidFill>
                <a:srgbClr val="274E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743575" y="2319900"/>
            <a:ext cx="69330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Кетендерге галогенсутектерді қосу арқылы:</a:t>
            </a:r>
            <a:endParaRPr sz="1200" b="1" dirty="0">
              <a:solidFill>
                <a:srgbClr val="274E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743575" y="3801025"/>
            <a:ext cx="8400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n-US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α-Көміртек атомында сутек атомы жоқ ароматты альдегидтерге хлормен әсер еткенде:</a:t>
            </a:r>
            <a:endParaRPr sz="1200" b="1" dirty="0">
              <a:solidFill>
                <a:srgbClr val="274E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A608D57-0F22-392B-5987-D4A157D30A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B408F-F113-778B-5ED6-448F533E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86" y="1149075"/>
            <a:ext cx="4766114" cy="1261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1D009-6E54-045B-9B9B-8586062DD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13" y="2905551"/>
            <a:ext cx="3175787" cy="796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B40E9B-B739-10EA-A5A4-3C94069DE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13" y="4182529"/>
            <a:ext cx="2912050" cy="874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/>
        </p:nvSpPr>
        <p:spPr>
          <a:xfrm>
            <a:off x="430375" y="189500"/>
            <a:ext cx="69330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Галогенангидридтердің химиялық қасиеттері</a:t>
            </a:r>
            <a:endParaRPr sz="1600" b="1" dirty="0">
              <a:solidFill>
                <a:srgbClr val="1C45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(ацилдеуші реагент)</a:t>
            </a:r>
            <a:endParaRPr sz="1600" b="1" dirty="0">
              <a:solidFill>
                <a:srgbClr val="38761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4B5ED4-5CD3-28B5-C508-D0E1F9631B80}"/>
              </a:ext>
            </a:extLst>
          </p:cNvPr>
          <p:cNvSpPr/>
          <p:nvPr/>
        </p:nvSpPr>
        <p:spPr>
          <a:xfrm>
            <a:off x="4213493" y="1087685"/>
            <a:ext cx="165301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sz="1200" b="1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</a:t>
            </a:r>
            <a:endParaRPr lang="ru-RU" sz="1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3F7783-C50C-FD17-3146-80454E116F7D}"/>
              </a:ext>
            </a:extLst>
          </p:cNvPr>
          <p:cNvSpPr/>
          <p:nvPr/>
        </p:nvSpPr>
        <p:spPr>
          <a:xfrm>
            <a:off x="4239128" y="1823285"/>
            <a:ext cx="1933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sz="1200" b="1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қышқылдарының</a:t>
            </a:r>
            <a:endParaRPr lang="ru-RU" sz="1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 err="1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күрделі</a:t>
            </a:r>
            <a:r>
              <a:rPr lang="ru-RU" sz="1200" b="1" dirty="0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эфирлері</a:t>
            </a:r>
            <a:endParaRPr lang="ru-RU" sz="1200" b="1" cap="none" spc="0" dirty="0">
              <a:ln w="0"/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6D71E6B-AE15-7B81-EFDD-C091F90FCA41}"/>
              </a:ext>
            </a:extLst>
          </p:cNvPr>
          <p:cNvSpPr/>
          <p:nvPr/>
        </p:nvSpPr>
        <p:spPr>
          <a:xfrm>
            <a:off x="4278606" y="3663817"/>
            <a:ext cx="1933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sz="1200" b="1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қышқылдарының</a:t>
            </a:r>
            <a:endParaRPr lang="ru-RU" sz="1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 err="1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амидтері</a:t>
            </a:r>
            <a:endParaRPr lang="ru-RU" sz="1200" b="1" cap="none" spc="0" dirty="0">
              <a:ln w="0"/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3F2AAE-436E-023A-3E9D-7A53B377D2F8}"/>
              </a:ext>
            </a:extLst>
          </p:cNvPr>
          <p:cNvSpPr/>
          <p:nvPr/>
        </p:nvSpPr>
        <p:spPr>
          <a:xfrm>
            <a:off x="4253528" y="2743551"/>
            <a:ext cx="1933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Карбон </a:t>
            </a:r>
            <a:r>
              <a:rPr lang="ru-RU" sz="1200" b="1" cap="none" spc="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қышқылдарының</a:t>
            </a:r>
            <a:endParaRPr lang="ru-RU" sz="1200" b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 err="1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ангидридтері</a:t>
            </a:r>
            <a:endParaRPr lang="ru-RU" sz="1200" b="1" cap="none" spc="0" dirty="0">
              <a:ln w="0"/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1431CC-1CC3-8D67-D15F-9E22F9AEF6AC}"/>
              </a:ext>
            </a:extLst>
          </p:cNvPr>
          <p:cNvSpPr/>
          <p:nvPr/>
        </p:nvSpPr>
        <p:spPr>
          <a:xfrm>
            <a:off x="7165101" y="1872458"/>
            <a:ext cx="97494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О-</a:t>
            </a:r>
            <a:r>
              <a:rPr lang="ru-RU" sz="1200" b="1" i="1" cap="none" spc="0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ацилдену</a:t>
            </a:r>
            <a:endParaRPr lang="ru-RU" sz="1200" b="1" i="1" cap="none" spc="0" dirty="0">
              <a:ln w="0"/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C08CB1-5A1B-1A8A-A070-F8BED6315E77}"/>
              </a:ext>
            </a:extLst>
          </p:cNvPr>
          <p:cNvSpPr/>
          <p:nvPr/>
        </p:nvSpPr>
        <p:spPr>
          <a:xfrm>
            <a:off x="7214674" y="3617650"/>
            <a:ext cx="9733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i="1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1200" b="1" i="1" cap="none" spc="0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200" b="1" i="1" cap="none" spc="0" dirty="0" err="1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ацилдену</a:t>
            </a:r>
            <a:endParaRPr lang="ru-RU" sz="1200" b="1" i="1" cap="none" spc="0" dirty="0">
              <a:ln w="0"/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2F7D5C-935F-F5B2-813C-43D7AE08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5" y="877084"/>
            <a:ext cx="3829944" cy="3389331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8AF63D1-7E32-F091-FB17-B242BAB472C4}"/>
              </a:ext>
            </a:extLst>
          </p:cNvPr>
          <p:cNvCxnSpPr>
            <a:cxnSpLocks/>
          </p:cNvCxnSpPr>
          <p:nvPr/>
        </p:nvCxnSpPr>
        <p:spPr>
          <a:xfrm flipH="1">
            <a:off x="6379200" y="3808800"/>
            <a:ext cx="69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2" name="Прямая со стрелкой 351">
            <a:extLst>
              <a:ext uri="{FF2B5EF4-FFF2-40B4-BE49-F238E27FC236}">
                <a16:creationId xmlns:a16="http://schemas.microsoft.com/office/drawing/2014/main" id="{D523BA71-1C17-86E4-D833-078CCEB85823}"/>
              </a:ext>
            </a:extLst>
          </p:cNvPr>
          <p:cNvCxnSpPr/>
          <p:nvPr/>
        </p:nvCxnSpPr>
        <p:spPr>
          <a:xfrm flipH="1" flipV="1">
            <a:off x="6214975" y="1223065"/>
            <a:ext cx="964800" cy="683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4" name="Прямая со стрелкой 353">
            <a:extLst>
              <a:ext uri="{FF2B5EF4-FFF2-40B4-BE49-F238E27FC236}">
                <a16:creationId xmlns:a16="http://schemas.microsoft.com/office/drawing/2014/main" id="{73A133F1-3242-BC63-2F8E-B8A4C6CDFFEB}"/>
              </a:ext>
            </a:extLst>
          </p:cNvPr>
          <p:cNvCxnSpPr>
            <a:endCxn id="7" idx="3"/>
          </p:cNvCxnSpPr>
          <p:nvPr/>
        </p:nvCxnSpPr>
        <p:spPr>
          <a:xfrm flipH="1">
            <a:off x="6172670" y="2054117"/>
            <a:ext cx="7393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6" name="Прямая со стрелкой 355">
            <a:extLst>
              <a:ext uri="{FF2B5EF4-FFF2-40B4-BE49-F238E27FC236}">
                <a16:creationId xmlns:a16="http://schemas.microsoft.com/office/drawing/2014/main" id="{340A7A2B-2755-3038-9B9E-E90CDA36E161}"/>
              </a:ext>
            </a:extLst>
          </p:cNvPr>
          <p:cNvCxnSpPr/>
          <p:nvPr/>
        </p:nvCxnSpPr>
        <p:spPr>
          <a:xfrm flipH="1">
            <a:off x="6368002" y="2157567"/>
            <a:ext cx="802324" cy="61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7" name="Номер слайда 356">
            <a:extLst>
              <a:ext uri="{FF2B5EF4-FFF2-40B4-BE49-F238E27FC236}">
                <a16:creationId xmlns:a16="http://schemas.microsoft.com/office/drawing/2014/main" id="{3833EACA-84DE-29A9-E697-2D9100E32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C90232-5523-BA1D-D642-C587FCE485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015A8-5D78-F39D-7767-4230AA5A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18" y="80173"/>
            <a:ext cx="4039164" cy="48679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33FAFD-136B-23EC-99F8-A3CC0E41F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86437-4C9A-5C55-51C2-863A07D3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9" y="999242"/>
            <a:ext cx="7316221" cy="29722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F02363-E8D1-35BF-5FBD-F4030F4FDD2C}"/>
              </a:ext>
            </a:extLst>
          </p:cNvPr>
          <p:cNvSpPr/>
          <p:nvPr/>
        </p:nvSpPr>
        <p:spPr>
          <a:xfrm>
            <a:off x="3305761" y="660688"/>
            <a:ext cx="13660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err="1">
                <a:ln w="0"/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Ангидридтер</a:t>
            </a:r>
            <a:endParaRPr lang="ru-RU" sz="1600" b="1" cap="none" spc="0" dirty="0">
              <a:ln w="0"/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75" y="152400"/>
            <a:ext cx="633621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D39890-12BC-3993-9C76-034B66CB0F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/>
          <p:nvPr/>
        </p:nvSpPr>
        <p:spPr>
          <a:xfrm>
            <a:off x="1146575" y="191700"/>
            <a:ext cx="6172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 қасиеттері</a:t>
            </a:r>
            <a:endParaRPr sz="1800" b="1" dirty="0">
              <a:solidFill>
                <a:srgbClr val="1155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2" name="Google Shape;382;p62"/>
          <p:cNvSpPr txBox="1"/>
          <p:nvPr/>
        </p:nvSpPr>
        <p:spPr>
          <a:xfrm>
            <a:off x="140500" y="857250"/>
            <a:ext cx="3685400" cy="3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❏"/>
            </a:pPr>
            <a:r>
              <a:rPr lang="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КҚ-ның ангидридтері хлорангид- ридтерге қарағанда реакцияға бейімі аз болады. Спирттермен және фенолдармен қышқылдық н/е негіздік катализаторлар қатысында жүреді.</a:t>
            </a: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❏"/>
            </a:pPr>
            <a:r>
              <a:rPr lang="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Күшті нуклеофилдермен (аммиак н/е аминдер) католизаторсыз реакцияға түседі. </a:t>
            </a: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❏"/>
            </a:pPr>
            <a:r>
              <a:rPr lang="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ora"/>
              </a:rPr>
              <a:t>Қышқылдар қатысында ангидридтер жеңіл гидролизденеді:</a:t>
            </a:r>
            <a:endParaRPr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ora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644D56-0467-ACEF-2AF5-0A3F5DCF8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50383-31C6-BA05-80EA-9D82BF12D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00" y="816124"/>
            <a:ext cx="4375877" cy="11633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81B85-6776-A681-6F58-700A85AA9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518" y="2188651"/>
            <a:ext cx="4478785" cy="998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54F556-ECCB-95F6-8FBC-E77D80841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966" y="3638391"/>
            <a:ext cx="2136944" cy="753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00" y="0"/>
            <a:ext cx="695269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5B9D60-6B47-9A7E-723A-D2AE24040A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272</Words>
  <Application>Microsoft Office PowerPoint</Application>
  <PresentationFormat>Экран (16:9)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Lora</vt:lpstr>
      <vt:lpstr>Simple Light</vt:lpstr>
      <vt:lpstr>Карбон қышқылдары: карбоксил тобының  құрылысы, физикалық-химиялық қасиеттері. Карбон қышқылдарының туындылары: қышқыл галогенидтері, күрделі эфирлер, қышқылдық амидтер.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9</dc:title>
  <dc:creator>user</dc:creator>
  <cp:lastModifiedBy>Берганаева Гульзат</cp:lastModifiedBy>
  <cp:revision>9</cp:revision>
  <dcterms:modified xsi:type="dcterms:W3CDTF">2025-09-18T21:00:05Z</dcterms:modified>
</cp:coreProperties>
</file>